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61" r:id="rId4"/>
    <p:sldId id="262" r:id="rId5"/>
    <p:sldId id="259" r:id="rId6"/>
    <p:sldId id="258" r:id="rId7"/>
    <p:sldId id="263"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0ADE4B05-1129-48D8-9046-C9A612245FE5}" type="datetimeFigureOut">
              <a:rPr lang="es-CO" smtClean="0"/>
              <a:t>24/09/2019</a:t>
            </a:fld>
            <a:endParaRPr lang="es-CO"/>
          </a:p>
        </p:txBody>
      </p:sp>
      <p:sp>
        <p:nvSpPr>
          <p:cNvPr id="5" name="Footer Placeholder 4"/>
          <p:cNvSpPr>
            <a:spLocks noGrp="1"/>
          </p:cNvSpPr>
          <p:nvPr>
            <p:ph type="ftr" sz="quarter" idx="11"/>
          </p:nvPr>
        </p:nvSpPr>
        <p:spPr>
          <a:xfrm>
            <a:off x="1876424" y="5410201"/>
            <a:ext cx="5124886" cy="365125"/>
          </a:xfrm>
        </p:spPr>
        <p:txBody>
          <a:bodyPr/>
          <a:lstStyle/>
          <a:p>
            <a:endParaRPr lang="es-CO"/>
          </a:p>
        </p:txBody>
      </p:sp>
      <p:sp>
        <p:nvSpPr>
          <p:cNvPr id="6" name="Slide Number Placeholder 5"/>
          <p:cNvSpPr>
            <a:spLocks noGrp="1"/>
          </p:cNvSpPr>
          <p:nvPr>
            <p:ph type="sldNum" sz="quarter" idx="12"/>
          </p:nvPr>
        </p:nvSpPr>
        <p:spPr>
          <a:xfrm>
            <a:off x="9896911" y="5410199"/>
            <a:ext cx="771089" cy="365125"/>
          </a:xfrm>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867884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0ADE4B05-1129-48D8-9046-C9A612245FE5}" type="datetimeFigureOut">
              <a:rPr lang="es-CO" smtClean="0"/>
              <a:t>24/09/2019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863336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0ADE4B05-1129-48D8-9046-C9A612245FE5}" type="datetimeFigureOut">
              <a:rPr lang="es-CO" smtClean="0"/>
              <a:t>24/09/2019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6023051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0ADE4B05-1129-48D8-9046-C9A612245FE5}" type="datetimeFigureOut">
              <a:rPr lang="es-CO" smtClean="0"/>
              <a:t>24/09/2019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AD692BC1-CA31-411B-A526-5934B7FFA265}" type="slidenum">
              <a:rPr lang="es-CO" smtClean="0"/>
              <a:t>‹Nº›</a:t>
            </a:fld>
            <a:endParaRPr lang="es-CO"/>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954029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0ADE4B05-1129-48D8-9046-C9A612245FE5}" type="datetimeFigureOut">
              <a:rPr lang="es-CO" smtClean="0"/>
              <a:t>24/09/2019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13485684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0ADE4B05-1129-48D8-9046-C9A612245FE5}" type="datetimeFigureOut">
              <a:rPr lang="es-CO" smtClean="0"/>
              <a:t>24/09/2019</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5674669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0ADE4B05-1129-48D8-9046-C9A612245FE5}" type="datetimeFigureOut">
              <a:rPr lang="es-CO" smtClean="0"/>
              <a:t>24/09/2019</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1856062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0ADE4B05-1129-48D8-9046-C9A612245FE5}" type="datetimeFigureOut">
              <a:rPr lang="es-CO" smtClean="0"/>
              <a:t>24/09/2019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25931233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0ADE4B05-1129-48D8-9046-C9A612245FE5}" type="datetimeFigureOut">
              <a:rPr lang="es-CO" smtClean="0"/>
              <a:t>24/09/2019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750301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0ADE4B05-1129-48D8-9046-C9A612245FE5}" type="datetimeFigureOut">
              <a:rPr lang="es-CO" smtClean="0"/>
              <a:t>24/09/2019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28547609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0ADE4B05-1129-48D8-9046-C9A612245FE5}" type="datetimeFigureOut">
              <a:rPr lang="es-CO" smtClean="0"/>
              <a:t>24/09/2019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34148748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0ADE4B05-1129-48D8-9046-C9A612245FE5}" type="datetimeFigureOut">
              <a:rPr lang="es-CO" smtClean="0"/>
              <a:t>24/09/2019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428308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0ADE4B05-1129-48D8-9046-C9A612245FE5}" type="datetimeFigureOut">
              <a:rPr lang="es-CO" smtClean="0"/>
              <a:t>24/09/2019</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406418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0ADE4B05-1129-48D8-9046-C9A612245FE5}" type="datetimeFigureOut">
              <a:rPr lang="es-CO" smtClean="0"/>
              <a:t>24/09/2019</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5356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DE4B05-1129-48D8-9046-C9A612245FE5}" type="datetimeFigureOut">
              <a:rPr lang="es-CO" smtClean="0"/>
              <a:t>24/09/2019</a:t>
            </a:fld>
            <a:endParaRPr lang="es-CO"/>
          </a:p>
        </p:txBody>
      </p:sp>
      <p:sp>
        <p:nvSpPr>
          <p:cNvPr id="3" name="Footer Placeholder 2"/>
          <p:cNvSpPr>
            <a:spLocks noGrp="1"/>
          </p:cNvSpPr>
          <p:nvPr>
            <p:ph type="ftr" sz="quarter" idx="11"/>
          </p:nvPr>
        </p:nvSpPr>
        <p:spPr/>
        <p:txBody>
          <a:bodyPr/>
          <a:lstStyle/>
          <a:p>
            <a:endParaRPr lang="es-CO"/>
          </a:p>
        </p:txBody>
      </p:sp>
      <p:sp>
        <p:nvSpPr>
          <p:cNvPr id="4" name="Slide Number Placeholder 3"/>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9108698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0ADE4B05-1129-48D8-9046-C9A612245FE5}" type="datetimeFigureOut">
              <a:rPr lang="es-CO" smtClean="0"/>
              <a:t>24/09/2019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30536154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0ADE4B05-1129-48D8-9046-C9A612245FE5}" type="datetimeFigureOut">
              <a:rPr lang="es-CO" smtClean="0"/>
              <a:t>24/09/2019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AD692BC1-CA31-411B-A526-5934B7FFA265}" type="slidenum">
              <a:rPr lang="es-CO" smtClean="0"/>
              <a:t>‹Nº›</a:t>
            </a:fld>
            <a:endParaRPr lang="es-CO"/>
          </a:p>
        </p:txBody>
      </p:sp>
    </p:spTree>
    <p:extLst>
      <p:ext uri="{BB962C8B-B14F-4D97-AF65-F5344CB8AC3E}">
        <p14:creationId xmlns:p14="http://schemas.microsoft.com/office/powerpoint/2010/main" val="2651080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ADE4B05-1129-48D8-9046-C9A612245FE5}" type="datetimeFigureOut">
              <a:rPr lang="es-CO" smtClean="0"/>
              <a:t>24/09/2019</a:t>
            </a:fld>
            <a:endParaRPr lang="es-CO"/>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s-CO"/>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D692BC1-CA31-411B-A526-5934B7FFA265}" type="slidenum">
              <a:rPr lang="es-CO" smtClean="0"/>
              <a:t>‹Nº›</a:t>
            </a:fld>
            <a:endParaRPr lang="es-CO"/>
          </a:p>
        </p:txBody>
      </p:sp>
    </p:spTree>
    <p:extLst>
      <p:ext uri="{BB962C8B-B14F-4D97-AF65-F5344CB8AC3E}">
        <p14:creationId xmlns:p14="http://schemas.microsoft.com/office/powerpoint/2010/main" val="1916222646"/>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AEB01E-AFE5-4B6E-9BBB-2F9E6A0C285E}"/>
              </a:ext>
            </a:extLst>
          </p:cNvPr>
          <p:cNvSpPr>
            <a:spLocks noGrp="1"/>
          </p:cNvSpPr>
          <p:nvPr>
            <p:ph type="ctrTitle"/>
          </p:nvPr>
        </p:nvSpPr>
        <p:spPr>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p>
            <a:r>
              <a:rPr lang="es-CO" b="1" cap="none"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Marketing y publicidad</a:t>
            </a:r>
          </a:p>
        </p:txBody>
      </p:sp>
      <p:sp>
        <p:nvSpPr>
          <p:cNvPr id="3" name="Subtítulo 2">
            <a:extLst>
              <a:ext uri="{FF2B5EF4-FFF2-40B4-BE49-F238E27FC236}">
                <a16:creationId xmlns:a16="http://schemas.microsoft.com/office/drawing/2014/main" id="{FBE1D1F7-B2FD-4ED0-9062-77C271CE11BC}"/>
              </a:ext>
            </a:extLst>
          </p:cNvPr>
          <p:cNvSpPr>
            <a:spLocks noGrp="1"/>
          </p:cNvSpPr>
          <p:nvPr>
            <p:ph type="subTitle" idx="1"/>
          </p:nvPr>
        </p:nvSpPr>
        <p:spPr/>
        <p:txBody>
          <a:bodyPr/>
          <a:lstStyle/>
          <a:p>
            <a:r>
              <a:rPr lang="es-CO" dirty="0"/>
              <a:t>Integrantes:</a:t>
            </a:r>
          </a:p>
          <a:p>
            <a:r>
              <a:rPr lang="es-CO" dirty="0"/>
              <a:t>Ana maría </a:t>
            </a:r>
            <a:r>
              <a:rPr lang="es-CO" dirty="0" err="1"/>
              <a:t>diaz</a:t>
            </a:r>
            <a:r>
              <a:rPr lang="es-CO" dirty="0"/>
              <a:t> </a:t>
            </a:r>
          </a:p>
          <a:p>
            <a:r>
              <a:rPr lang="es-CO" dirty="0"/>
              <a:t>Gabriel niño</a:t>
            </a:r>
          </a:p>
        </p:txBody>
      </p:sp>
      <p:pic>
        <p:nvPicPr>
          <p:cNvPr id="4" name="Imagen 3">
            <a:extLst>
              <a:ext uri="{FF2B5EF4-FFF2-40B4-BE49-F238E27FC236}">
                <a16:creationId xmlns:a16="http://schemas.microsoft.com/office/drawing/2014/main" id="{853F7E09-E516-46DA-9ACA-F527AB265D97}"/>
              </a:ext>
            </a:extLst>
          </p:cNvPr>
          <p:cNvPicPr>
            <a:picLocks noChangeAspect="1"/>
          </p:cNvPicPr>
          <p:nvPr/>
        </p:nvPicPr>
        <p:blipFill>
          <a:blip r:embed="rId2"/>
          <a:stretch>
            <a:fillRect/>
          </a:stretch>
        </p:blipFill>
        <p:spPr>
          <a:xfrm>
            <a:off x="5958455" y="3699545"/>
            <a:ext cx="4856904" cy="2601913"/>
          </a:xfrm>
          <a:prstGeom prst="rect">
            <a:avLst/>
          </a:prstGeom>
        </p:spPr>
      </p:pic>
      <p:pic>
        <p:nvPicPr>
          <p:cNvPr id="6" name="Imagen 5">
            <a:extLst>
              <a:ext uri="{FF2B5EF4-FFF2-40B4-BE49-F238E27FC236}">
                <a16:creationId xmlns:a16="http://schemas.microsoft.com/office/drawing/2014/main" id="{9454280D-7D12-4490-8359-9E52483560E2}"/>
              </a:ext>
            </a:extLst>
          </p:cNvPr>
          <p:cNvPicPr>
            <a:picLocks noChangeAspect="1"/>
          </p:cNvPicPr>
          <p:nvPr/>
        </p:nvPicPr>
        <p:blipFill>
          <a:blip r:embed="rId3"/>
          <a:stretch>
            <a:fillRect/>
          </a:stretch>
        </p:blipFill>
        <p:spPr>
          <a:xfrm>
            <a:off x="7612310" y="395478"/>
            <a:ext cx="3414551" cy="1920685"/>
          </a:xfrm>
          <a:prstGeom prst="rect">
            <a:avLst/>
          </a:prstGeom>
        </p:spPr>
      </p:pic>
      <p:pic>
        <p:nvPicPr>
          <p:cNvPr id="7" name="Imagen 6">
            <a:extLst>
              <a:ext uri="{FF2B5EF4-FFF2-40B4-BE49-F238E27FC236}">
                <a16:creationId xmlns:a16="http://schemas.microsoft.com/office/drawing/2014/main" id="{CDD84ABB-BBF6-4E2A-A6C1-D1E7FC3D3E68}"/>
              </a:ext>
            </a:extLst>
          </p:cNvPr>
          <p:cNvPicPr>
            <a:picLocks noChangeAspect="1"/>
          </p:cNvPicPr>
          <p:nvPr/>
        </p:nvPicPr>
        <p:blipFill>
          <a:blip r:embed="rId4"/>
          <a:stretch>
            <a:fillRect/>
          </a:stretch>
        </p:blipFill>
        <p:spPr>
          <a:xfrm>
            <a:off x="2466363" y="499363"/>
            <a:ext cx="1937857" cy="1937857"/>
          </a:xfrm>
          <a:prstGeom prst="rect">
            <a:avLst/>
          </a:prstGeom>
        </p:spPr>
      </p:pic>
    </p:spTree>
    <p:extLst>
      <p:ext uri="{BB962C8B-B14F-4D97-AF65-F5344CB8AC3E}">
        <p14:creationId xmlns:p14="http://schemas.microsoft.com/office/powerpoint/2010/main" val="9799422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C532A6-F998-4C01-82F9-FFBE3B8119A2}"/>
              </a:ext>
            </a:extLst>
          </p:cNvPr>
          <p:cNvSpPr>
            <a:spLocks noGrp="1"/>
          </p:cNvSpPr>
          <p:nvPr>
            <p:ph type="title"/>
          </p:nvPr>
        </p:nvSpPr>
        <p:spPr/>
        <p:txBody>
          <a:bodyPr/>
          <a:lstStyle/>
          <a:p>
            <a:pPr algn="ctr"/>
            <a:r>
              <a:rPr lang="es-CO" dirty="0"/>
              <a:t>marketing</a:t>
            </a:r>
          </a:p>
        </p:txBody>
      </p:sp>
      <p:sp>
        <p:nvSpPr>
          <p:cNvPr id="3" name="Marcador de contenido 2">
            <a:extLst>
              <a:ext uri="{FF2B5EF4-FFF2-40B4-BE49-F238E27FC236}">
                <a16:creationId xmlns:a16="http://schemas.microsoft.com/office/drawing/2014/main" id="{0600C53B-6C0A-4C1D-AC03-3F8A925032EB}"/>
              </a:ext>
            </a:extLst>
          </p:cNvPr>
          <p:cNvSpPr>
            <a:spLocks noGrp="1"/>
          </p:cNvSpPr>
          <p:nvPr>
            <p:ph idx="1"/>
          </p:nvPr>
        </p:nvSpPr>
        <p:spPr>
          <a:xfrm>
            <a:off x="1141413" y="2249487"/>
            <a:ext cx="4747660" cy="3541714"/>
          </a:xfrm>
        </p:spPr>
        <p:txBody>
          <a:bodyPr>
            <a:normAutofit fontScale="92500"/>
          </a:bodyPr>
          <a:lstStyle/>
          <a:p>
            <a:pPr marL="0" indent="0">
              <a:buNone/>
            </a:pPr>
            <a:r>
              <a:rPr lang="es-MX" dirty="0"/>
              <a:t>El marketing es la disciplina que se encarga de estudiar el comportamiento de los mercados y de los consumidores. Su principal finalidad es atraer, captar, retener y fidelizar a nuevos clientes; en resumidas cuentas, se trata de aumentar las ventas de una marca o empresa.</a:t>
            </a:r>
          </a:p>
        </p:txBody>
      </p:sp>
      <p:pic>
        <p:nvPicPr>
          <p:cNvPr id="4" name="Imagen 3">
            <a:extLst>
              <a:ext uri="{FF2B5EF4-FFF2-40B4-BE49-F238E27FC236}">
                <a16:creationId xmlns:a16="http://schemas.microsoft.com/office/drawing/2014/main" id="{F434FA8B-62EC-4E4D-A6E6-2323360F7D2D}"/>
              </a:ext>
            </a:extLst>
          </p:cNvPr>
          <p:cNvPicPr>
            <a:picLocks noChangeAspect="1"/>
          </p:cNvPicPr>
          <p:nvPr/>
        </p:nvPicPr>
        <p:blipFill>
          <a:blip r:embed="rId2"/>
          <a:stretch>
            <a:fillRect/>
          </a:stretch>
        </p:blipFill>
        <p:spPr>
          <a:xfrm>
            <a:off x="6490807" y="2264157"/>
            <a:ext cx="4138394" cy="2758929"/>
          </a:xfrm>
          <a:prstGeom prst="rect">
            <a:avLst/>
          </a:prstGeom>
        </p:spPr>
      </p:pic>
    </p:spTree>
    <p:extLst>
      <p:ext uri="{BB962C8B-B14F-4D97-AF65-F5344CB8AC3E}">
        <p14:creationId xmlns:p14="http://schemas.microsoft.com/office/powerpoint/2010/main" val="210262363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D7ABC1-3A78-48E7-9F13-143E55B0ABC2}"/>
              </a:ext>
            </a:extLst>
          </p:cNvPr>
          <p:cNvSpPr>
            <a:spLocks noGrp="1"/>
          </p:cNvSpPr>
          <p:nvPr>
            <p:ph type="title"/>
          </p:nvPr>
        </p:nvSpPr>
        <p:spPr>
          <a:xfrm>
            <a:off x="1141412" y="618518"/>
            <a:ext cx="9905998" cy="1478570"/>
          </a:xfrm>
        </p:spPr>
        <p:txBody>
          <a:bodyPr/>
          <a:lstStyle/>
          <a:p>
            <a:pPr algn="ctr"/>
            <a:r>
              <a:rPr lang="es-CO" dirty="0"/>
              <a:t>Bases del marketing</a:t>
            </a:r>
          </a:p>
        </p:txBody>
      </p:sp>
      <p:sp>
        <p:nvSpPr>
          <p:cNvPr id="3" name="Marcador de contenido 2">
            <a:extLst>
              <a:ext uri="{FF2B5EF4-FFF2-40B4-BE49-F238E27FC236}">
                <a16:creationId xmlns:a16="http://schemas.microsoft.com/office/drawing/2014/main" id="{976DD1BA-AB6C-441D-B899-AF3547B617C6}"/>
              </a:ext>
            </a:extLst>
          </p:cNvPr>
          <p:cNvSpPr>
            <a:spLocks noGrp="1"/>
          </p:cNvSpPr>
          <p:nvPr>
            <p:ph idx="1"/>
          </p:nvPr>
        </p:nvSpPr>
        <p:spPr>
          <a:xfrm>
            <a:off x="1141412" y="2249487"/>
            <a:ext cx="4605047" cy="3541714"/>
          </a:xfrm>
        </p:spPr>
        <p:txBody>
          <a:bodyPr>
            <a:normAutofit fontScale="85000" lnSpcReduction="20000"/>
          </a:bodyPr>
          <a:lstStyle/>
          <a:p>
            <a:pPr marL="0" indent="0">
              <a:buNone/>
            </a:pPr>
            <a:r>
              <a:rPr lang="es-CO" b="1" dirty="0"/>
              <a:t>Producto o servicio</a:t>
            </a:r>
          </a:p>
          <a:p>
            <a:pPr marL="0" indent="0">
              <a:buNone/>
            </a:pPr>
            <a:r>
              <a:rPr lang="es-MX" dirty="0"/>
              <a:t>El sentido de una empresa está en ofrecer productos o servicios al mercado, y el marketing se encarga de que estos reúnan las condiciones óptimas para triunfar. En el marketing moderno, la definición de los productos pasa sobre todo por ver en qué medida se ajustan a las necesidades y deseos de los consumidores, más que en sus características técnicas.</a:t>
            </a:r>
            <a:endParaRPr lang="es-CO" dirty="0"/>
          </a:p>
        </p:txBody>
      </p:sp>
      <p:sp>
        <p:nvSpPr>
          <p:cNvPr id="5" name="CuadroTexto 4">
            <a:extLst>
              <a:ext uri="{FF2B5EF4-FFF2-40B4-BE49-F238E27FC236}">
                <a16:creationId xmlns:a16="http://schemas.microsoft.com/office/drawing/2014/main" id="{CBB7D411-5ED0-427B-9C53-23D0E988F7F1}"/>
              </a:ext>
            </a:extLst>
          </p:cNvPr>
          <p:cNvSpPr txBox="1"/>
          <p:nvPr/>
        </p:nvSpPr>
        <p:spPr>
          <a:xfrm>
            <a:off x="6652470" y="2365695"/>
            <a:ext cx="3884102" cy="3447098"/>
          </a:xfrm>
          <a:prstGeom prst="rect">
            <a:avLst/>
          </a:prstGeom>
          <a:noFill/>
        </p:spPr>
        <p:txBody>
          <a:bodyPr wrap="square" rtlCol="0">
            <a:spAutoFit/>
          </a:bodyPr>
          <a:lstStyle/>
          <a:p>
            <a:r>
              <a:rPr lang="es-MX" sz="2000" b="1" dirty="0"/>
              <a:t>Punto de venta o distribución</a:t>
            </a:r>
            <a:r>
              <a:rPr lang="es-MX" b="1" dirty="0"/>
              <a:t> </a:t>
            </a:r>
          </a:p>
          <a:p>
            <a:r>
              <a:rPr lang="es-MX" dirty="0"/>
              <a:t>e nada sirve contar con el producto ideal si los consumidores tienen dificultades para acceder a él. Por tanto, este área del marketing se asegura de poner los productos y servicios al alcance de los consumidores por diversos medios. También se ocupa de crear experiencias de compra positivas que atraigan a los usuarios hacia la marca.</a:t>
            </a:r>
            <a:endParaRPr lang="es-MX" sz="2000" b="1" dirty="0"/>
          </a:p>
          <a:p>
            <a:endParaRPr lang="es-CO" dirty="0"/>
          </a:p>
        </p:txBody>
      </p:sp>
    </p:spTree>
    <p:extLst>
      <p:ext uri="{BB962C8B-B14F-4D97-AF65-F5344CB8AC3E}">
        <p14:creationId xmlns:p14="http://schemas.microsoft.com/office/powerpoint/2010/main" val="327050618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CC35D0C-A4C7-4C72-B52B-9657CF520B4D}"/>
              </a:ext>
            </a:extLst>
          </p:cNvPr>
          <p:cNvSpPr>
            <a:spLocks noGrp="1"/>
          </p:cNvSpPr>
          <p:nvPr>
            <p:ph idx="1"/>
          </p:nvPr>
        </p:nvSpPr>
        <p:spPr>
          <a:xfrm>
            <a:off x="1214118" y="638799"/>
            <a:ext cx="4881882" cy="5418051"/>
          </a:xfrm>
        </p:spPr>
        <p:txBody>
          <a:bodyPr>
            <a:normAutofit fontScale="85000" lnSpcReduction="10000"/>
          </a:bodyPr>
          <a:lstStyle/>
          <a:p>
            <a:pPr marL="0" indent="0">
              <a:buNone/>
            </a:pPr>
            <a:r>
              <a:rPr lang="es-CO" b="1" dirty="0"/>
              <a:t>Precio </a:t>
            </a:r>
          </a:p>
          <a:p>
            <a:pPr marL="0" indent="0">
              <a:buNone/>
            </a:pPr>
            <a:r>
              <a:rPr lang="es-MX" dirty="0"/>
              <a:t>En el terreno del marketing y la publicidad, el precio es un factor clave. Para ponerle el precio adecuado a un producto, hay muchos factores que deben tenerse en cuenta. En primer lugar, están los objetivos económicos de la empresa: es necesario que haya un margen suficiente como para alcanzarlos. Pero el precio también influye de manera crucial en la percepción del producto, así que en la decisión influyen aspectos de posicionamiento. También es necesario que se adecue a las expectativas del público objetivo y que responda de manera coherente a las acciones de la competencia.</a:t>
            </a:r>
            <a:endParaRPr lang="es-CO" dirty="0"/>
          </a:p>
        </p:txBody>
      </p:sp>
      <p:sp>
        <p:nvSpPr>
          <p:cNvPr id="4" name="CuadroTexto 3">
            <a:extLst>
              <a:ext uri="{FF2B5EF4-FFF2-40B4-BE49-F238E27FC236}">
                <a16:creationId xmlns:a16="http://schemas.microsoft.com/office/drawing/2014/main" id="{A63E486E-26C4-4E22-8DD5-381B774F99C7}"/>
              </a:ext>
            </a:extLst>
          </p:cNvPr>
          <p:cNvSpPr txBox="1"/>
          <p:nvPr/>
        </p:nvSpPr>
        <p:spPr>
          <a:xfrm>
            <a:off x="6551802" y="830510"/>
            <a:ext cx="4639112" cy="1754326"/>
          </a:xfrm>
          <a:prstGeom prst="rect">
            <a:avLst/>
          </a:prstGeom>
          <a:noFill/>
        </p:spPr>
        <p:txBody>
          <a:bodyPr wrap="square" rtlCol="0">
            <a:spAutoFit/>
          </a:bodyPr>
          <a:lstStyle/>
          <a:p>
            <a:r>
              <a:rPr lang="es-CO" b="1" dirty="0"/>
              <a:t>Promoción </a:t>
            </a:r>
          </a:p>
          <a:p>
            <a:r>
              <a:rPr lang="es-MX" dirty="0"/>
              <a:t>Se basa en todas las acciones de difusión destinadas a dar a conocer un producto o servicio, de manera que los consumidores tomen conciencia de su existencia y se hagan una buena imagen del mismo. </a:t>
            </a:r>
            <a:endParaRPr lang="es-CO" dirty="0"/>
          </a:p>
        </p:txBody>
      </p:sp>
      <p:pic>
        <p:nvPicPr>
          <p:cNvPr id="5" name="Imagen 4">
            <a:extLst>
              <a:ext uri="{FF2B5EF4-FFF2-40B4-BE49-F238E27FC236}">
                <a16:creationId xmlns:a16="http://schemas.microsoft.com/office/drawing/2014/main" id="{0E51D4E3-3198-49F9-A40B-D9E13F477434}"/>
              </a:ext>
            </a:extLst>
          </p:cNvPr>
          <p:cNvPicPr>
            <a:picLocks noChangeAspect="1"/>
          </p:cNvPicPr>
          <p:nvPr/>
        </p:nvPicPr>
        <p:blipFill>
          <a:blip r:embed="rId2"/>
          <a:stretch>
            <a:fillRect/>
          </a:stretch>
        </p:blipFill>
        <p:spPr>
          <a:xfrm>
            <a:off x="6424398" y="2768366"/>
            <a:ext cx="4766516" cy="3175233"/>
          </a:xfrm>
          <a:prstGeom prst="rect">
            <a:avLst/>
          </a:prstGeom>
        </p:spPr>
      </p:pic>
    </p:spTree>
    <p:extLst>
      <p:ext uri="{BB962C8B-B14F-4D97-AF65-F5344CB8AC3E}">
        <p14:creationId xmlns:p14="http://schemas.microsoft.com/office/powerpoint/2010/main" val="299626745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FF8FC0-3F08-4A78-803A-EA83801CA9EF}"/>
              </a:ext>
            </a:extLst>
          </p:cNvPr>
          <p:cNvSpPr>
            <a:spLocks noGrp="1"/>
          </p:cNvSpPr>
          <p:nvPr>
            <p:ph type="title"/>
          </p:nvPr>
        </p:nvSpPr>
        <p:spPr/>
        <p:txBody>
          <a:bodyPr/>
          <a:lstStyle/>
          <a:p>
            <a:pPr algn="ctr"/>
            <a:r>
              <a:rPr lang="es-CO" dirty="0"/>
              <a:t>Tipos de marketing</a:t>
            </a:r>
          </a:p>
        </p:txBody>
      </p:sp>
      <p:sp>
        <p:nvSpPr>
          <p:cNvPr id="3" name="Marcador de contenido 2">
            <a:extLst>
              <a:ext uri="{FF2B5EF4-FFF2-40B4-BE49-F238E27FC236}">
                <a16:creationId xmlns:a16="http://schemas.microsoft.com/office/drawing/2014/main" id="{020835D2-F012-4A5D-9E57-948BDA36ED55}"/>
              </a:ext>
            </a:extLst>
          </p:cNvPr>
          <p:cNvSpPr>
            <a:spLocks noGrp="1"/>
          </p:cNvSpPr>
          <p:nvPr>
            <p:ph idx="1"/>
          </p:nvPr>
        </p:nvSpPr>
        <p:spPr>
          <a:xfrm>
            <a:off x="1141412" y="2249487"/>
            <a:ext cx="4848327" cy="3010410"/>
          </a:xfrm>
        </p:spPr>
        <p:txBody>
          <a:bodyPr>
            <a:normAutofit/>
          </a:bodyPr>
          <a:lstStyle/>
          <a:p>
            <a:r>
              <a:rPr lang="es-CO" sz="2000" b="1" dirty="0"/>
              <a:t>Marketing online o marketing digital</a:t>
            </a:r>
          </a:p>
          <a:p>
            <a:r>
              <a:rPr lang="es-CO" sz="2000" b="1" dirty="0"/>
              <a:t>Marketing directo</a:t>
            </a:r>
          </a:p>
          <a:p>
            <a:r>
              <a:rPr lang="es-CO" sz="2000" b="1" dirty="0"/>
              <a:t>Email marketing</a:t>
            </a:r>
          </a:p>
          <a:p>
            <a:r>
              <a:rPr lang="es-CO" sz="2000" b="1" dirty="0"/>
              <a:t>Marketing viral</a:t>
            </a:r>
          </a:p>
          <a:p>
            <a:r>
              <a:rPr lang="es-CO" sz="2000" b="1" dirty="0"/>
              <a:t>Mobile marketing</a:t>
            </a:r>
          </a:p>
          <a:p>
            <a:r>
              <a:rPr lang="es-CO" sz="2000" b="1" dirty="0"/>
              <a:t>Performance marketing</a:t>
            </a:r>
            <a:endParaRPr lang="es-CO" sz="2000" dirty="0"/>
          </a:p>
        </p:txBody>
      </p:sp>
      <p:pic>
        <p:nvPicPr>
          <p:cNvPr id="4" name="Imagen 3">
            <a:extLst>
              <a:ext uri="{FF2B5EF4-FFF2-40B4-BE49-F238E27FC236}">
                <a16:creationId xmlns:a16="http://schemas.microsoft.com/office/drawing/2014/main" id="{5B0330B3-C16F-4A35-9129-313C6550DFA6}"/>
              </a:ext>
            </a:extLst>
          </p:cNvPr>
          <p:cNvPicPr>
            <a:picLocks noChangeAspect="1"/>
          </p:cNvPicPr>
          <p:nvPr/>
        </p:nvPicPr>
        <p:blipFill>
          <a:blip r:embed="rId2"/>
          <a:stretch>
            <a:fillRect/>
          </a:stretch>
        </p:blipFill>
        <p:spPr>
          <a:xfrm>
            <a:off x="5800988" y="2097088"/>
            <a:ext cx="5553028" cy="3699705"/>
          </a:xfrm>
          <a:prstGeom prst="rect">
            <a:avLst/>
          </a:prstGeom>
        </p:spPr>
      </p:pic>
    </p:spTree>
    <p:extLst>
      <p:ext uri="{BB962C8B-B14F-4D97-AF65-F5344CB8AC3E}">
        <p14:creationId xmlns:p14="http://schemas.microsoft.com/office/powerpoint/2010/main" val="410211763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B417794-DF32-41D6-B734-6860145830A2}"/>
              </a:ext>
            </a:extLst>
          </p:cNvPr>
          <p:cNvSpPr>
            <a:spLocks noGrp="1"/>
          </p:cNvSpPr>
          <p:nvPr>
            <p:ph type="title"/>
          </p:nvPr>
        </p:nvSpPr>
        <p:spPr/>
        <p:txBody>
          <a:bodyPr/>
          <a:lstStyle/>
          <a:p>
            <a:pPr algn="ctr"/>
            <a:r>
              <a:rPr lang="es-CO" dirty="0"/>
              <a:t>publicidad</a:t>
            </a:r>
          </a:p>
        </p:txBody>
      </p:sp>
      <p:sp>
        <p:nvSpPr>
          <p:cNvPr id="3" name="Marcador de contenido 2">
            <a:extLst>
              <a:ext uri="{FF2B5EF4-FFF2-40B4-BE49-F238E27FC236}">
                <a16:creationId xmlns:a16="http://schemas.microsoft.com/office/drawing/2014/main" id="{4BDCF7BD-D17F-442E-8E5E-B789AAC163FE}"/>
              </a:ext>
            </a:extLst>
          </p:cNvPr>
          <p:cNvSpPr>
            <a:spLocks noGrp="1"/>
          </p:cNvSpPr>
          <p:nvPr>
            <p:ph idx="1"/>
          </p:nvPr>
        </p:nvSpPr>
        <p:spPr>
          <a:xfrm>
            <a:off x="1141412" y="2249486"/>
            <a:ext cx="5452335" cy="3989995"/>
          </a:xfrm>
        </p:spPr>
        <p:txBody>
          <a:bodyPr>
            <a:normAutofit fontScale="92500"/>
          </a:bodyPr>
          <a:lstStyle/>
          <a:p>
            <a:r>
              <a:rPr lang="es-MX" dirty="0"/>
              <a:t>La publicidad es una forma de comunicación dirigida a los consumidores que tiene como objetivo incrementar el consumo de un producto o servicio, mejorar la imagen de una marca o reposicionarla dentro de la mente del consumidor. En la distinción entre marketing y publicidad, la publicidad sería una parte del marketing, ubicada dentro de las estrategias de promoción.</a:t>
            </a:r>
            <a:endParaRPr lang="es-CO" dirty="0"/>
          </a:p>
        </p:txBody>
      </p:sp>
      <p:pic>
        <p:nvPicPr>
          <p:cNvPr id="4" name="Imagen 3">
            <a:extLst>
              <a:ext uri="{FF2B5EF4-FFF2-40B4-BE49-F238E27FC236}">
                <a16:creationId xmlns:a16="http://schemas.microsoft.com/office/drawing/2014/main" id="{8F32418A-81FB-4F21-96EF-E336F9B1756B}"/>
              </a:ext>
            </a:extLst>
          </p:cNvPr>
          <p:cNvPicPr>
            <a:picLocks noChangeAspect="1"/>
          </p:cNvPicPr>
          <p:nvPr/>
        </p:nvPicPr>
        <p:blipFill>
          <a:blip r:embed="rId2"/>
          <a:stretch>
            <a:fillRect/>
          </a:stretch>
        </p:blipFill>
        <p:spPr>
          <a:xfrm>
            <a:off x="6927035" y="2316935"/>
            <a:ext cx="4862993" cy="3085576"/>
          </a:xfrm>
          <a:prstGeom prst="rect">
            <a:avLst/>
          </a:prstGeom>
        </p:spPr>
      </p:pic>
    </p:spTree>
    <p:extLst>
      <p:ext uri="{BB962C8B-B14F-4D97-AF65-F5344CB8AC3E}">
        <p14:creationId xmlns:p14="http://schemas.microsoft.com/office/powerpoint/2010/main" val="411070865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90642252-5AB9-4FF2-9C84-958D97A3CE89}"/>
              </a:ext>
            </a:extLst>
          </p:cNvPr>
          <p:cNvSpPr>
            <a:spLocks noGrp="1"/>
          </p:cNvSpPr>
          <p:nvPr>
            <p:ph idx="1"/>
          </p:nvPr>
        </p:nvSpPr>
        <p:spPr>
          <a:xfrm>
            <a:off x="1325971" y="487799"/>
            <a:ext cx="9529384" cy="1777229"/>
          </a:xfrm>
        </p:spPr>
        <p:txBody>
          <a:bodyPr>
            <a:normAutofit fontScale="92500"/>
          </a:bodyPr>
          <a:lstStyle/>
          <a:p>
            <a:r>
              <a:rPr lang="es-MX" b="1" dirty="0"/>
              <a:t>La publicidad puede entenderse como una fórmula de comunicación pagada </a:t>
            </a:r>
            <a:r>
              <a:rPr lang="es-MX" dirty="0"/>
              <a:t>por las empresas para anunciarse en los diferentes medios disponibles en el mercado. Sin embargo, dada la cantidad de medios en los que los negocios pueden anunciarse, existen muchos </a:t>
            </a:r>
            <a:r>
              <a:rPr lang="es-MX" b="1" dirty="0"/>
              <a:t>tipos de publicidad</a:t>
            </a:r>
            <a:r>
              <a:rPr lang="es-MX" dirty="0"/>
              <a:t>.</a:t>
            </a:r>
            <a:endParaRPr lang="es-CO" dirty="0"/>
          </a:p>
        </p:txBody>
      </p:sp>
      <p:sp>
        <p:nvSpPr>
          <p:cNvPr id="4" name="CuadroTexto 3">
            <a:extLst>
              <a:ext uri="{FF2B5EF4-FFF2-40B4-BE49-F238E27FC236}">
                <a16:creationId xmlns:a16="http://schemas.microsoft.com/office/drawing/2014/main" id="{98F9E5BD-4EC4-484E-BA58-EBD519A552BA}"/>
              </a:ext>
            </a:extLst>
          </p:cNvPr>
          <p:cNvSpPr txBox="1"/>
          <p:nvPr/>
        </p:nvSpPr>
        <p:spPr>
          <a:xfrm>
            <a:off x="1744910" y="2575420"/>
            <a:ext cx="3665989" cy="2031325"/>
          </a:xfrm>
          <a:prstGeom prst="rect">
            <a:avLst/>
          </a:prstGeom>
          <a:noFill/>
        </p:spPr>
        <p:txBody>
          <a:bodyPr wrap="square" rtlCol="0">
            <a:spAutoFit/>
          </a:bodyPr>
          <a:lstStyle/>
          <a:p>
            <a:r>
              <a:rPr lang="es-MX" b="1" dirty="0"/>
              <a:t>Publicidad offline.</a:t>
            </a:r>
            <a:r>
              <a:rPr lang="es-MX" dirty="0"/>
              <a:t> Podemos enumerar los principales: publicidad en prensa, publicidad en radio, publicidad en TV, publicidad exterior o publicidad directa están entre algunos de los formatos disponibles offline.</a:t>
            </a:r>
            <a:endParaRPr lang="es-CO" dirty="0"/>
          </a:p>
        </p:txBody>
      </p:sp>
      <p:sp>
        <p:nvSpPr>
          <p:cNvPr id="5" name="CuadroTexto 4">
            <a:extLst>
              <a:ext uri="{FF2B5EF4-FFF2-40B4-BE49-F238E27FC236}">
                <a16:creationId xmlns:a16="http://schemas.microsoft.com/office/drawing/2014/main" id="{C7C377B9-52FD-4D26-A3B5-A3AF3CC50114}"/>
              </a:ext>
            </a:extLst>
          </p:cNvPr>
          <p:cNvSpPr txBox="1"/>
          <p:nvPr/>
        </p:nvSpPr>
        <p:spPr>
          <a:xfrm>
            <a:off x="5788404" y="2575420"/>
            <a:ext cx="4658686" cy="1477328"/>
          </a:xfrm>
          <a:prstGeom prst="rect">
            <a:avLst/>
          </a:prstGeom>
          <a:noFill/>
        </p:spPr>
        <p:txBody>
          <a:bodyPr wrap="square" rtlCol="0">
            <a:spAutoFit/>
          </a:bodyPr>
          <a:lstStyle/>
          <a:p>
            <a:r>
              <a:rPr lang="es-MX" b="1" dirty="0"/>
              <a:t>Publicidad digital.</a:t>
            </a:r>
            <a:r>
              <a:rPr lang="es-MX" dirty="0"/>
              <a:t> Dentro de la comunicación </a:t>
            </a:r>
            <a:r>
              <a:rPr lang="es-MX" b="1" dirty="0"/>
              <a:t>patrocinada online</a:t>
            </a:r>
            <a:r>
              <a:rPr lang="es-MX" dirty="0"/>
              <a:t> existen una gran cantidad de alternativas: vídeo, anuncios en buscadores, display, redes sociales, email marketing, etc.</a:t>
            </a:r>
            <a:endParaRPr lang="es-CO" dirty="0"/>
          </a:p>
        </p:txBody>
      </p:sp>
      <p:pic>
        <p:nvPicPr>
          <p:cNvPr id="6" name="Imagen 5">
            <a:extLst>
              <a:ext uri="{FF2B5EF4-FFF2-40B4-BE49-F238E27FC236}">
                <a16:creationId xmlns:a16="http://schemas.microsoft.com/office/drawing/2014/main" id="{10A5E6AF-1F91-47C5-9F0D-E56899570410}"/>
              </a:ext>
            </a:extLst>
          </p:cNvPr>
          <p:cNvPicPr>
            <a:picLocks noChangeAspect="1"/>
          </p:cNvPicPr>
          <p:nvPr/>
        </p:nvPicPr>
        <p:blipFill>
          <a:blip r:embed="rId2"/>
          <a:stretch>
            <a:fillRect/>
          </a:stretch>
        </p:blipFill>
        <p:spPr>
          <a:xfrm>
            <a:off x="4358911" y="4327857"/>
            <a:ext cx="2858985" cy="2223655"/>
          </a:xfrm>
          <a:prstGeom prst="rect">
            <a:avLst/>
          </a:prstGeom>
        </p:spPr>
      </p:pic>
    </p:spTree>
    <p:extLst>
      <p:ext uri="{BB962C8B-B14F-4D97-AF65-F5344CB8AC3E}">
        <p14:creationId xmlns:p14="http://schemas.microsoft.com/office/powerpoint/2010/main" val="400296155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E9B7E4-2832-4D14-BC3E-DBF199E5EF3B}"/>
              </a:ext>
            </a:extLst>
          </p:cNvPr>
          <p:cNvSpPr>
            <a:spLocks noGrp="1"/>
          </p:cNvSpPr>
          <p:nvPr>
            <p:ph type="title"/>
          </p:nvPr>
        </p:nvSpPr>
        <p:spPr/>
        <p:txBody>
          <a:bodyPr/>
          <a:lstStyle/>
          <a:p>
            <a:pPr algn="ctr"/>
            <a:r>
              <a:rPr lang="es-CO" dirty="0"/>
              <a:t>10 puntos clave de la publicidad</a:t>
            </a:r>
          </a:p>
        </p:txBody>
      </p:sp>
      <p:sp>
        <p:nvSpPr>
          <p:cNvPr id="3" name="Marcador de contenido 2">
            <a:extLst>
              <a:ext uri="{FF2B5EF4-FFF2-40B4-BE49-F238E27FC236}">
                <a16:creationId xmlns:a16="http://schemas.microsoft.com/office/drawing/2014/main" id="{1B1B3B56-BA6A-4FA1-B6B7-DBD4F510AEEF}"/>
              </a:ext>
            </a:extLst>
          </p:cNvPr>
          <p:cNvSpPr>
            <a:spLocks noGrp="1"/>
          </p:cNvSpPr>
          <p:nvPr>
            <p:ph idx="1"/>
          </p:nvPr>
        </p:nvSpPr>
        <p:spPr>
          <a:xfrm>
            <a:off x="1141412" y="2249487"/>
            <a:ext cx="7247579" cy="3541714"/>
          </a:xfrm>
        </p:spPr>
        <p:txBody>
          <a:bodyPr>
            <a:normAutofit fontScale="55000" lnSpcReduction="20000"/>
          </a:bodyPr>
          <a:lstStyle/>
          <a:p>
            <a:r>
              <a:rPr lang="es-MX" dirty="0"/>
              <a:t>Tiene un fin promocional, para dar a conocer un producto o servicio y fomentar su compra.</a:t>
            </a:r>
          </a:p>
          <a:p>
            <a:r>
              <a:rPr lang="es-MX" dirty="0"/>
              <a:t>Su principal función es persuadir al consumidor.</a:t>
            </a:r>
          </a:p>
          <a:p>
            <a:r>
              <a:rPr lang="es-MX" dirty="0"/>
              <a:t>Es parte de la estrategia de marketing de la empresa, sea online u offline.</a:t>
            </a:r>
          </a:p>
          <a:p>
            <a:r>
              <a:rPr lang="es-MX" dirty="0"/>
              <a:t>Se dirige a un grupo de personas determinado.</a:t>
            </a:r>
          </a:p>
          <a:p>
            <a:r>
              <a:rPr lang="es-MX" dirty="0"/>
              <a:t>Tiene costes para el anunciante (empresa que paga la publicidad).</a:t>
            </a:r>
          </a:p>
          <a:p>
            <a:r>
              <a:rPr lang="es-MX" dirty="0"/>
              <a:t>La publicidad busca ser original y captar la atención de las personas.</a:t>
            </a:r>
          </a:p>
          <a:p>
            <a:r>
              <a:rPr lang="es-MX" dirty="0"/>
              <a:t>Emplea una amplia variedad de productos y canales creativos.</a:t>
            </a:r>
          </a:p>
          <a:p>
            <a:r>
              <a:rPr lang="es-MX" dirty="0"/>
              <a:t>Uno de sus fundamentos es la repetición del mensaje para que guste entre la audiencia.</a:t>
            </a:r>
          </a:p>
          <a:p>
            <a:r>
              <a:rPr lang="es-MX" dirty="0"/>
              <a:t>Mayoritariamente suele ofrecer productos o servicios personalizados.</a:t>
            </a:r>
          </a:p>
          <a:p>
            <a:r>
              <a:rPr lang="es-MX" dirty="0"/>
              <a:t>La publicidad debe ser ética.</a:t>
            </a:r>
          </a:p>
        </p:txBody>
      </p:sp>
      <p:pic>
        <p:nvPicPr>
          <p:cNvPr id="4" name="Imagen 3">
            <a:extLst>
              <a:ext uri="{FF2B5EF4-FFF2-40B4-BE49-F238E27FC236}">
                <a16:creationId xmlns:a16="http://schemas.microsoft.com/office/drawing/2014/main" id="{FFB8A6C8-5F20-4958-A5C9-7C8F3E4F304F}"/>
              </a:ext>
            </a:extLst>
          </p:cNvPr>
          <p:cNvPicPr>
            <a:picLocks noChangeAspect="1"/>
          </p:cNvPicPr>
          <p:nvPr/>
        </p:nvPicPr>
        <p:blipFill>
          <a:blip r:embed="rId2"/>
          <a:stretch>
            <a:fillRect/>
          </a:stretch>
        </p:blipFill>
        <p:spPr>
          <a:xfrm>
            <a:off x="7227117" y="2707547"/>
            <a:ext cx="4366470" cy="3143858"/>
          </a:xfrm>
          <a:prstGeom prst="rect">
            <a:avLst/>
          </a:prstGeom>
        </p:spPr>
      </p:pic>
    </p:spTree>
    <p:extLst>
      <p:ext uri="{BB962C8B-B14F-4D97-AF65-F5344CB8AC3E}">
        <p14:creationId xmlns:p14="http://schemas.microsoft.com/office/powerpoint/2010/main" val="177539206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DA3601D3-FCD5-440B-9556-6BC9AA9B4291}"/>
              </a:ext>
            </a:extLst>
          </p:cNvPr>
          <p:cNvPicPr>
            <a:picLocks noChangeAspect="1"/>
          </p:cNvPicPr>
          <p:nvPr/>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99AF7EFD-F41B-4320-904F-B0E5680AD634}"/>
              </a:ext>
            </a:extLst>
          </p:cNvPr>
          <p:cNvSpPr>
            <a:spLocks noGrp="1"/>
          </p:cNvSpPr>
          <p:nvPr>
            <p:ph type="title"/>
          </p:nvPr>
        </p:nvSpPr>
        <p:spPr>
          <a:xfrm>
            <a:off x="881354" y="2541774"/>
            <a:ext cx="9905998" cy="1478570"/>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algn="ctr"/>
            <a:r>
              <a:rPr lang="es-CO" sz="5400" b="1" cap="none"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Gracias por su atención</a:t>
            </a:r>
          </a:p>
        </p:txBody>
      </p:sp>
    </p:spTree>
    <p:extLst>
      <p:ext uri="{BB962C8B-B14F-4D97-AF65-F5344CB8AC3E}">
        <p14:creationId xmlns:p14="http://schemas.microsoft.com/office/powerpoint/2010/main" val="382041272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TM04033919[[fn=Circuito]]</Template>
  <TotalTime>212</TotalTime>
  <Words>364</Words>
  <Application>Microsoft Office PowerPoint</Application>
  <PresentationFormat>Panorámica</PresentationFormat>
  <Paragraphs>39</Paragraphs>
  <Slides>9</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9</vt:i4>
      </vt:variant>
    </vt:vector>
  </HeadingPairs>
  <TitlesOfParts>
    <vt:vector size="12" baseType="lpstr">
      <vt:lpstr>Arial</vt:lpstr>
      <vt:lpstr>Tw Cen MT</vt:lpstr>
      <vt:lpstr>Circuito</vt:lpstr>
      <vt:lpstr>Marketing y publicidad</vt:lpstr>
      <vt:lpstr>marketing</vt:lpstr>
      <vt:lpstr>Bases del marketing</vt:lpstr>
      <vt:lpstr>Presentación de PowerPoint</vt:lpstr>
      <vt:lpstr>Tipos de marketing</vt:lpstr>
      <vt:lpstr>publicidad</vt:lpstr>
      <vt:lpstr>Presentación de PowerPoint</vt:lpstr>
      <vt:lpstr>10 puntos clave de la publicidad</vt:lpstr>
      <vt:lpstr>Gracias por su atención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y publicidad</dc:title>
  <dc:creator>Gabriel Niño</dc:creator>
  <cp:lastModifiedBy>Gabriel Niño</cp:lastModifiedBy>
  <cp:revision>9</cp:revision>
  <dcterms:created xsi:type="dcterms:W3CDTF">2019-09-23T01:22:32Z</dcterms:created>
  <dcterms:modified xsi:type="dcterms:W3CDTF">2019-09-25T04:24:45Z</dcterms:modified>
</cp:coreProperties>
</file>

<file path=docProps/thumbnail.jpeg>
</file>